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6_419C444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4" r:id="rId9"/>
    <p:sldId id="265" r:id="rId10"/>
    <p:sldId id="266" r:id="rId11"/>
    <p:sldId id="26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ft+I7kQdG83cbg+9uL9zA==" hashData="UX6P/5ZEvCANDSG9/0r67yLJy6+rzVUhJJX+P7YE/wZyaLalFTcggMGpsFcWEH+9cFSntaxCeNfvbMzRPOTaew=="/>
  <p:extLst>
    <p:ext uri="{521415D9-36F7-43E2-AB2F-B90AF26B5E84}">
      <p14:sectionLst xmlns:p14="http://schemas.microsoft.com/office/powerpoint/2010/main">
        <p14:section name="Untitled Section" id="{8A0A5A21-064A-491B-9872-CDFEB9331626}">
          <p14:sldIdLst>
            <p14:sldId id="256"/>
            <p14:sldId id="257"/>
            <p14:sldId id="258"/>
            <p14:sldId id="259"/>
            <p14:sldId id="260"/>
            <p14:sldId id="262"/>
            <p14:sldId id="261"/>
            <p14:sldId id="264"/>
            <p14:sldId id="265"/>
            <p14:sldId id="266"/>
            <p14:sldId id="267"/>
            <p14:sldId id="26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55BF34-858E-5BB5-CCE2-184BFE4D2293}" name="Robin Sauve" initials="RS" userId="S::robin@courtney.ca::0c76c09d-0ce5-489e-8b2e-50f500f53e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62"/>
  </p:normalViewPr>
  <p:slideViewPr>
    <p:cSldViewPr snapToGrid="0">
      <p:cViewPr varScale="1">
        <p:scale>
          <a:sx n="107" d="100"/>
          <a:sy n="107" d="100"/>
        </p:scale>
        <p:origin x="176"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06_419C444C.xml><?xml version="1.0" encoding="utf-8"?>
<p188:cmLst xmlns:a="http://schemas.openxmlformats.org/drawingml/2006/main" xmlns:r="http://schemas.openxmlformats.org/officeDocument/2006/relationships" xmlns:p188="http://schemas.microsoft.com/office/powerpoint/2018/8/main">
  <p188:cm id="{29713A0A-0907-4BA9-A1E7-0AA401A9DB4C}" authorId="{9E55BF34-858E-5BB5-CCE2-184BFE4D2293}" created="2026-01-30T21:31:58.697">
    <ac:txMkLst xmlns:ac="http://schemas.microsoft.com/office/drawing/2013/main/command">
      <pc:docMk xmlns:pc="http://schemas.microsoft.com/office/powerpoint/2013/main/command"/>
      <pc:sldMk xmlns:pc="http://schemas.microsoft.com/office/powerpoint/2013/main/command" cId="1100760140" sldId="262"/>
      <ac:spMk id="3" creationId="{21CAE80E-A94B-E5B1-80FA-0D1F31B2E2E4}"/>
      <ac:txMk cp="259">
        <ac:context len="469" hash="272959382"/>
      </ac:txMk>
    </ac:txMkLst>
    <p188:pos x="9669379" y="2730333"/>
    <p188:txBody>
      <a:bodyPr/>
      <a:lstStyle/>
      <a:p>
        <a:r>
          <a:rPr lang="en-CA"/>
          <a:t>Virginia to advise how this would happen. Add to instructions when we know.</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D65C-7997-F140-52FF-5B015B2F9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7210DB4-0144-15BA-231E-79E9A611C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5884520-8CF4-7C7D-CEF0-F40F117D3E8D}"/>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5" name="Footer Placeholder 4">
            <a:extLst>
              <a:ext uri="{FF2B5EF4-FFF2-40B4-BE49-F238E27FC236}">
                <a16:creationId xmlns:a16="http://schemas.microsoft.com/office/drawing/2014/main" id="{7F20CEE3-74BC-DFDF-6A2F-D8A04C9A31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0A87CA4-DB48-C551-49AB-029754C97058}"/>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41681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893C-186F-7AA7-1CBB-86F8042CA08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280D151-7227-4E13-FF53-0D3F2FFDAF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667C8-397F-B163-DAA1-F74295A1ED91}"/>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5" name="Footer Placeholder 4">
            <a:extLst>
              <a:ext uri="{FF2B5EF4-FFF2-40B4-BE49-F238E27FC236}">
                <a16:creationId xmlns:a16="http://schemas.microsoft.com/office/drawing/2014/main" id="{44C7945F-ABE2-51DD-8B5D-974783CF70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3DD834-46AB-7F63-4EB4-14BAE8D0271D}"/>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31945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A499E-D83D-07AF-42CD-C6648316ED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8F377F9-B9F4-D86E-3B24-FC469E700B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FAC3C7F-27CF-4C05-C350-48BABB273318}"/>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5" name="Footer Placeholder 4">
            <a:extLst>
              <a:ext uri="{FF2B5EF4-FFF2-40B4-BE49-F238E27FC236}">
                <a16:creationId xmlns:a16="http://schemas.microsoft.com/office/drawing/2014/main" id="{24DB19DA-BEE7-4D3B-6133-98622D7994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BDC52E-0356-6430-F024-A7A986F29064}"/>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401554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D216-D894-1862-5889-0CF079F4AC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2846D3-FFA2-90FD-BC34-71F39CB5A604}"/>
              </a:ext>
            </a:extLst>
          </p:cNvPr>
          <p:cNvSpPr>
            <a:spLocks noGrp="1"/>
          </p:cNvSpPr>
          <p:nvPr>
            <p:ph idx="1"/>
          </p:nvPr>
        </p:nvSpPr>
        <p:spPr/>
        <p:txBody>
          <a:bodyPr/>
          <a:lstStyle>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C8F1116-6F64-447A-36A1-638A20EB6E81}"/>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5" name="Footer Placeholder 4">
            <a:extLst>
              <a:ext uri="{FF2B5EF4-FFF2-40B4-BE49-F238E27FC236}">
                <a16:creationId xmlns:a16="http://schemas.microsoft.com/office/drawing/2014/main" id="{1B8464BB-7675-E27C-9412-4880C318FF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A80602-6E8D-5C74-EF6F-FBAABD9FC276}"/>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2804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F627-2051-4B6A-FD1D-32F8895B1E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801F687-3722-1360-4B61-3481E42772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026849-1978-453C-D255-A14CDD5C32F1}"/>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5" name="Footer Placeholder 4">
            <a:extLst>
              <a:ext uri="{FF2B5EF4-FFF2-40B4-BE49-F238E27FC236}">
                <a16:creationId xmlns:a16="http://schemas.microsoft.com/office/drawing/2014/main" id="{EA3EBA7C-677C-8B3A-DCF8-0EC9EBEECB3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43DFB7-6A16-86B9-9C6B-8A1EA6213C51}"/>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199898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57D4-FAB3-6F64-7F6F-EC711BB562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37566B0-2FC9-80B0-2847-1734480B04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FEA6270-5840-5BFF-907E-502E2A7B9F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3742F4C-3022-D7FA-76F7-1ADC2C4C2DDA}"/>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6" name="Footer Placeholder 5">
            <a:extLst>
              <a:ext uri="{FF2B5EF4-FFF2-40B4-BE49-F238E27FC236}">
                <a16:creationId xmlns:a16="http://schemas.microsoft.com/office/drawing/2014/main" id="{262B6E4C-4C7B-24E5-DAC9-61B56CC5F97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D9DC208-ECCC-67F5-ECD7-4DE6CF4D0950}"/>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414125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0512-F164-C9AF-BBCE-7F3DF3BC18C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B2BCCFF-2421-AAA8-F73F-70EF46E2E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E93B6-22E4-26F4-EB2D-B3955A58E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28FB2BA-860F-AF31-C687-BAA0C3F28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2C78B-E81C-0BFF-8BD1-3F8188AAA3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DB8A8A1-3C44-F5C0-7B06-E655CCC349A7}"/>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8" name="Footer Placeholder 7">
            <a:extLst>
              <a:ext uri="{FF2B5EF4-FFF2-40B4-BE49-F238E27FC236}">
                <a16:creationId xmlns:a16="http://schemas.microsoft.com/office/drawing/2014/main" id="{D9D5D04F-9E37-9A71-446A-197E5AD33A3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26C4C5C-AE02-BB1D-E7D1-7E5E9E7663BD}"/>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254688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D736-ECAD-8142-A802-4675BE5FE06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43CE316-BE51-59E5-1926-7B7ED603CB89}"/>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4" name="Footer Placeholder 3">
            <a:extLst>
              <a:ext uri="{FF2B5EF4-FFF2-40B4-BE49-F238E27FC236}">
                <a16:creationId xmlns:a16="http://schemas.microsoft.com/office/drawing/2014/main" id="{0E20AC88-F5B3-0514-A03A-66162D2D98B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D41F8BC-979B-9873-1746-6320CE271950}"/>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205701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4289C-F366-87F6-6F87-1A2CC8DCFC86}"/>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3" name="Footer Placeholder 2">
            <a:extLst>
              <a:ext uri="{FF2B5EF4-FFF2-40B4-BE49-F238E27FC236}">
                <a16:creationId xmlns:a16="http://schemas.microsoft.com/office/drawing/2014/main" id="{DD29A321-783A-C96D-2647-4208F1A9E7F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3EAA7B0-B9C7-B1AD-095A-B83154F4DA30}"/>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42031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A63F-049A-3771-2560-014C164B7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B8B3EFC-C4B0-F8BB-F662-0DC078053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527523C-47CE-6309-6FF4-C8A12F119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40F9D-AF44-9FB7-8597-9939084E0C70}"/>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6" name="Footer Placeholder 5">
            <a:extLst>
              <a:ext uri="{FF2B5EF4-FFF2-40B4-BE49-F238E27FC236}">
                <a16:creationId xmlns:a16="http://schemas.microsoft.com/office/drawing/2014/main" id="{49C987AA-1854-1D87-D17C-E0F78279D16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75ECC9A-6161-6A07-2180-420468C2F1A8}"/>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64238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2A5E-9AC1-EE48-7FEF-7D85271C9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A08595F-32B6-8207-6E9B-0C2145F03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9015603-EB71-8D5C-17EE-0F8BFDDB2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7AB27-4D4B-6A47-EA7F-AC79E8E34126}"/>
              </a:ext>
            </a:extLst>
          </p:cNvPr>
          <p:cNvSpPr>
            <a:spLocks noGrp="1"/>
          </p:cNvSpPr>
          <p:nvPr>
            <p:ph type="dt" sz="half" idx="10"/>
          </p:nvPr>
        </p:nvSpPr>
        <p:spPr/>
        <p:txBody>
          <a:bodyPr/>
          <a:lstStyle/>
          <a:p>
            <a:fld id="{09F4436B-039A-4C22-A442-B0D1E19C0020}" type="datetimeFigureOut">
              <a:rPr lang="en-CA" smtClean="0"/>
              <a:t>2026-02-11</a:t>
            </a:fld>
            <a:endParaRPr lang="en-CA"/>
          </a:p>
        </p:txBody>
      </p:sp>
      <p:sp>
        <p:nvSpPr>
          <p:cNvPr id="6" name="Footer Placeholder 5">
            <a:extLst>
              <a:ext uri="{FF2B5EF4-FFF2-40B4-BE49-F238E27FC236}">
                <a16:creationId xmlns:a16="http://schemas.microsoft.com/office/drawing/2014/main" id="{B06F8B72-ADBC-CB82-0B92-BF2200C2BCA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AE7BE2-F4EC-B9DE-75DC-E3E99539C2E0}"/>
              </a:ext>
            </a:extLst>
          </p:cNvPr>
          <p:cNvSpPr>
            <a:spLocks noGrp="1"/>
          </p:cNvSpPr>
          <p:nvPr>
            <p:ph type="sldNum" sz="quarter" idx="12"/>
          </p:nvPr>
        </p:nvSpPr>
        <p:spPr/>
        <p:txBody>
          <a:bodyPr/>
          <a:lstStyle/>
          <a:p>
            <a:fld id="{73CAB2B9-345D-4C6B-ACBB-154A8DCFF777}" type="slidenum">
              <a:rPr lang="en-CA" smtClean="0"/>
              <a:t>‹#›</a:t>
            </a:fld>
            <a:endParaRPr lang="en-CA"/>
          </a:p>
        </p:txBody>
      </p:sp>
    </p:spTree>
    <p:extLst>
      <p:ext uri="{BB962C8B-B14F-4D97-AF65-F5344CB8AC3E}">
        <p14:creationId xmlns:p14="http://schemas.microsoft.com/office/powerpoint/2010/main" val="332212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E4FD4-0014-B85F-E9ED-995C9C31555D}"/>
              </a:ext>
            </a:extLst>
          </p:cNvPr>
          <p:cNvSpPr>
            <a:spLocks noGrp="1"/>
          </p:cNvSpPr>
          <p:nvPr>
            <p:ph type="title"/>
          </p:nvPr>
        </p:nvSpPr>
        <p:spPr>
          <a:xfrm>
            <a:off x="1482436" y="1073150"/>
            <a:ext cx="9871364"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DF8EF05-4163-1743-07ED-A6D44EC29D1F}"/>
              </a:ext>
            </a:extLst>
          </p:cNvPr>
          <p:cNvSpPr>
            <a:spLocks noGrp="1"/>
          </p:cNvSpPr>
          <p:nvPr>
            <p:ph type="body" idx="1"/>
          </p:nvPr>
        </p:nvSpPr>
        <p:spPr>
          <a:xfrm>
            <a:off x="1482436" y="2398713"/>
            <a:ext cx="9871364" cy="37782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847C51F7-B51D-D28C-FC53-4E0A7DC4B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F4436B-039A-4C22-A442-B0D1E19C0020}" type="datetimeFigureOut">
              <a:rPr lang="en-CA" smtClean="0"/>
              <a:t>2026-02-11</a:t>
            </a:fld>
            <a:endParaRPr lang="en-CA"/>
          </a:p>
        </p:txBody>
      </p:sp>
      <p:sp>
        <p:nvSpPr>
          <p:cNvPr id="5" name="Footer Placeholder 4">
            <a:extLst>
              <a:ext uri="{FF2B5EF4-FFF2-40B4-BE49-F238E27FC236}">
                <a16:creationId xmlns:a16="http://schemas.microsoft.com/office/drawing/2014/main" id="{1A033703-41CE-5B4C-D0D6-A0C0CBA67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9797473-83E7-BC01-40AD-1CABCF31C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CAB2B9-345D-4C6B-ACBB-154A8DCFF777}" type="slidenum">
              <a:rPr lang="en-CA" smtClean="0"/>
              <a:t>‹#›</a:t>
            </a:fld>
            <a:endParaRPr lang="en-CA"/>
          </a:p>
        </p:txBody>
      </p:sp>
      <p:pic>
        <p:nvPicPr>
          <p:cNvPr id="8" name="Picture 7" descr="A blue and black logo&#10;&#10;AI-generated content may be incorrect.">
            <a:extLst>
              <a:ext uri="{FF2B5EF4-FFF2-40B4-BE49-F238E27FC236}">
                <a16:creationId xmlns:a16="http://schemas.microsoft.com/office/drawing/2014/main" id="{B41C110E-88B4-2EB6-EE4E-56CAA9E71B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8300" y="-119496"/>
            <a:ext cx="3213100" cy="1333500"/>
          </a:xfrm>
          <a:prstGeom prst="rect">
            <a:avLst/>
          </a:prstGeom>
        </p:spPr>
      </p:pic>
    </p:spTree>
    <p:extLst>
      <p:ext uri="{BB962C8B-B14F-4D97-AF65-F5344CB8AC3E}">
        <p14:creationId xmlns:p14="http://schemas.microsoft.com/office/powerpoint/2010/main" val="34914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bp.gov/trade/automated/training-and-reference-guides" TargetMode="External"/><Relationship Id="rId2" Type="http://schemas.openxmlformats.org/officeDocument/2006/relationships/hyperlink" Target="https://www.cbp.gov/sites/default/files/2025-12/ace_portal_-_ach_bank_information_for_electronic_refunds_508_0.pdf" TargetMode="External"/><Relationship Id="rId1" Type="http://schemas.openxmlformats.org/officeDocument/2006/relationships/slideLayout" Target="../slideLayouts/slideLayout2.xml"/><Relationship Id="rId5" Type="http://schemas.openxmlformats.org/officeDocument/2006/relationships/hyperlink" Target="mailto:revenuerefunds@cbp.dhs.gov" TargetMode="External"/><Relationship Id="rId4" Type="http://schemas.openxmlformats.org/officeDocument/2006/relationships/hyperlink" Target="mailto:ACE.support@cbp.dh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bp.gov/sites/default/files/2025-12/ace_portal_-_ach_bank_information_for_electronic_refunds_508_0.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6_419C444C.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5EC24-351C-02E4-0D0A-98B2CE52723F}"/>
              </a:ext>
            </a:extLst>
          </p:cNvPr>
          <p:cNvSpPr>
            <a:spLocks noGrp="1"/>
          </p:cNvSpPr>
          <p:nvPr>
            <p:ph type="ctrTitle"/>
          </p:nvPr>
        </p:nvSpPr>
        <p:spPr>
          <a:xfrm>
            <a:off x="8029293" y="806364"/>
            <a:ext cx="3354636" cy="2847413"/>
          </a:xfrm>
        </p:spPr>
        <p:txBody>
          <a:bodyPr anchor="b">
            <a:normAutofit/>
          </a:bodyPr>
          <a:lstStyle/>
          <a:p>
            <a:pPr algn="l"/>
            <a:br>
              <a:rPr lang="en-CA" sz="4200" dirty="0"/>
            </a:br>
            <a:r>
              <a:rPr lang="en-CA" sz="4200" dirty="0"/>
              <a:t>ACE Account &amp; ACH Refund</a:t>
            </a:r>
            <a:br>
              <a:rPr lang="en-CA" sz="4200" dirty="0"/>
            </a:br>
            <a:endParaRPr lang="en-CA" sz="4200" dirty="0"/>
          </a:p>
        </p:txBody>
      </p:sp>
      <p:sp>
        <p:nvSpPr>
          <p:cNvPr id="3" name="Subtitle 2">
            <a:extLst>
              <a:ext uri="{FF2B5EF4-FFF2-40B4-BE49-F238E27FC236}">
                <a16:creationId xmlns:a16="http://schemas.microsoft.com/office/drawing/2014/main" id="{6A585159-D420-1EA4-2E34-332F5382E8B6}"/>
              </a:ext>
            </a:extLst>
          </p:cNvPr>
          <p:cNvSpPr>
            <a:spLocks noGrp="1"/>
          </p:cNvSpPr>
          <p:nvPr>
            <p:ph type="subTitle" idx="1"/>
          </p:nvPr>
        </p:nvSpPr>
        <p:spPr>
          <a:xfrm>
            <a:off x="8029293" y="3703250"/>
            <a:ext cx="2649039" cy="1364696"/>
          </a:xfrm>
        </p:spPr>
        <p:txBody>
          <a:bodyPr anchor="t">
            <a:noAutofit/>
          </a:bodyPr>
          <a:lstStyle/>
          <a:p>
            <a:pPr algn="l"/>
            <a:r>
              <a:rPr lang="en-CA" b="1" dirty="0"/>
              <a:t>Instructions for</a:t>
            </a:r>
          </a:p>
          <a:p>
            <a:pPr algn="l"/>
            <a:r>
              <a:rPr lang="en-CA" b="1" dirty="0"/>
              <a:t>Account Set-up</a:t>
            </a:r>
          </a:p>
        </p:txBody>
      </p:sp>
      <p:pic>
        <p:nvPicPr>
          <p:cNvPr id="5" name="Picture 4">
            <a:extLst>
              <a:ext uri="{FF2B5EF4-FFF2-40B4-BE49-F238E27FC236}">
                <a16:creationId xmlns:a16="http://schemas.microsoft.com/office/drawing/2014/main" id="{90BDECBF-DA90-C182-F625-E705D01E8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58" y="2257279"/>
            <a:ext cx="5604636" cy="2325923"/>
          </a:xfrm>
          <a:prstGeom prst="rect">
            <a:avLst/>
          </a:prstGeom>
        </p:spPr>
      </p:pic>
    </p:spTree>
    <p:extLst>
      <p:ext uri="{BB962C8B-B14F-4D97-AF65-F5344CB8AC3E}">
        <p14:creationId xmlns:p14="http://schemas.microsoft.com/office/powerpoint/2010/main" val="86247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1D0E-451A-48E8-4138-758288D2090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EBFCF1D-1D01-AE03-F14A-9E3D2377EA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8834" y="1637850"/>
            <a:ext cx="9949912" cy="4395510"/>
          </a:xfrm>
          <a:prstGeom prst="rect">
            <a:avLst/>
          </a:prstGeom>
        </p:spPr>
      </p:pic>
    </p:spTree>
    <p:extLst>
      <p:ext uri="{BB962C8B-B14F-4D97-AF65-F5344CB8AC3E}">
        <p14:creationId xmlns:p14="http://schemas.microsoft.com/office/powerpoint/2010/main" val="283556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4668B-B8D7-2708-21B7-5548DFFB0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84931-A9D6-55B0-5955-75AC29CA3246}"/>
              </a:ext>
            </a:extLst>
          </p:cNvPr>
          <p:cNvSpPr>
            <a:spLocks noGrp="1"/>
          </p:cNvSpPr>
          <p:nvPr>
            <p:ph type="title"/>
          </p:nvPr>
        </p:nvSpPr>
        <p:spPr/>
        <p:txBody>
          <a:bodyPr/>
          <a:lstStyle/>
          <a:p>
            <a:r>
              <a:rPr lang="en-CA" b="1" dirty="0"/>
              <a:t>Share Knowledge</a:t>
            </a:r>
          </a:p>
        </p:txBody>
      </p:sp>
      <p:sp>
        <p:nvSpPr>
          <p:cNvPr id="5" name="Content Placeholder 4">
            <a:extLst>
              <a:ext uri="{FF2B5EF4-FFF2-40B4-BE49-F238E27FC236}">
                <a16:creationId xmlns:a16="http://schemas.microsoft.com/office/drawing/2014/main" id="{B514BC02-02A7-5BC7-C959-97656B8FCC94}"/>
              </a:ext>
            </a:extLst>
          </p:cNvPr>
          <p:cNvSpPr>
            <a:spLocks noGrp="1"/>
          </p:cNvSpPr>
          <p:nvPr>
            <p:ph idx="1"/>
          </p:nvPr>
        </p:nvSpPr>
        <p:spPr/>
        <p:txBody>
          <a:bodyPr>
            <a:normAutofit/>
          </a:bodyPr>
          <a:lstStyle/>
          <a:p>
            <a:r>
              <a:rPr lang="en-US" sz="2600" dirty="0"/>
              <a:t>Use screen captures and such to document your ACE </a:t>
            </a:r>
            <a:br>
              <a:rPr lang="en-US" sz="2600" dirty="0"/>
            </a:br>
            <a:r>
              <a:rPr lang="en-US" sz="2600" dirty="0"/>
              <a:t>log-in/Sign-Up Process for others in your company. Although this information is confidential, it needs to be shared with other trusted members of your organization in the case of employee turn-over. </a:t>
            </a:r>
          </a:p>
        </p:txBody>
      </p:sp>
    </p:spTree>
    <p:extLst>
      <p:ext uri="{BB962C8B-B14F-4D97-AF65-F5344CB8AC3E}">
        <p14:creationId xmlns:p14="http://schemas.microsoft.com/office/powerpoint/2010/main" val="246819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5DC6-51E7-3304-3B87-718372B1153E}"/>
              </a:ext>
            </a:extLst>
          </p:cNvPr>
          <p:cNvSpPr>
            <a:spLocks noGrp="1"/>
          </p:cNvSpPr>
          <p:nvPr>
            <p:ph type="title"/>
          </p:nvPr>
        </p:nvSpPr>
        <p:spPr/>
        <p:txBody>
          <a:bodyPr/>
          <a:lstStyle/>
          <a:p>
            <a:r>
              <a:rPr lang="en-CA" b="1" dirty="0"/>
              <a:t>Resources &amp; Contacts</a:t>
            </a:r>
          </a:p>
        </p:txBody>
      </p:sp>
      <p:sp>
        <p:nvSpPr>
          <p:cNvPr id="3" name="Content Placeholder 2">
            <a:extLst>
              <a:ext uri="{FF2B5EF4-FFF2-40B4-BE49-F238E27FC236}">
                <a16:creationId xmlns:a16="http://schemas.microsoft.com/office/drawing/2014/main" id="{B98AD3DD-36CD-1005-0FD5-DD42881408A0}"/>
              </a:ext>
            </a:extLst>
          </p:cNvPr>
          <p:cNvSpPr>
            <a:spLocks noGrp="1"/>
          </p:cNvSpPr>
          <p:nvPr>
            <p:ph idx="1"/>
          </p:nvPr>
        </p:nvSpPr>
        <p:spPr/>
        <p:txBody>
          <a:bodyPr>
            <a:normAutofit lnSpcReduction="10000"/>
          </a:bodyPr>
          <a:lstStyle/>
          <a:p>
            <a:pPr marL="0" indent="0">
              <a:buNone/>
            </a:pPr>
            <a:r>
              <a:rPr lang="en-CA" b="1" dirty="0"/>
              <a:t>Resources</a:t>
            </a:r>
            <a:endParaRPr lang="en-CA" dirty="0"/>
          </a:p>
          <a:p>
            <a:r>
              <a:rPr lang="en-CA" b="1" u="sng" dirty="0">
                <a:hlinkClick r:id="rId2"/>
              </a:rPr>
              <a:t>ACE Portal – ACE Bank Information for Electronic Refunds Guide</a:t>
            </a:r>
            <a:r>
              <a:rPr lang="en-CA" b="1" dirty="0"/>
              <a:t> </a:t>
            </a:r>
            <a:r>
              <a:rPr lang="en-CA" sz="2000" dirty="0"/>
              <a:t>(US CBP 12.2025 PDF)</a:t>
            </a:r>
          </a:p>
          <a:p>
            <a:r>
              <a:rPr lang="en-CA" b="1" u="sng" dirty="0">
                <a:hlinkClick r:id="rId3"/>
              </a:rPr>
              <a:t>ACE Training and Reference Guides</a:t>
            </a:r>
            <a:r>
              <a:rPr lang="en-CA" b="1" u="sng" dirty="0"/>
              <a:t> </a:t>
            </a:r>
            <a:r>
              <a:rPr lang="en-CA" sz="2000" dirty="0"/>
              <a:t>ACE Reports Training, ACE Portal Training, and ACE Manifest Training</a:t>
            </a:r>
          </a:p>
          <a:p>
            <a:pPr marL="0" indent="0">
              <a:buNone/>
            </a:pPr>
            <a:r>
              <a:rPr lang="en-CA" b="1" dirty="0"/>
              <a:t>Support Contact</a:t>
            </a:r>
            <a:endParaRPr lang="en-CA" dirty="0"/>
          </a:p>
          <a:p>
            <a:r>
              <a:rPr lang="en-CA" b="1" u="sng" dirty="0">
                <a:hlinkClick r:id="rId4"/>
              </a:rPr>
              <a:t>ACE Portal Support</a:t>
            </a:r>
            <a:r>
              <a:rPr lang="en-CA" dirty="0"/>
              <a:t> or call 866-530-4172</a:t>
            </a:r>
          </a:p>
          <a:p>
            <a:r>
              <a:rPr lang="en-CA" b="1" u="sng" dirty="0">
                <a:hlinkClick r:id="rId5"/>
              </a:rPr>
              <a:t>CBP Refund Support</a:t>
            </a:r>
            <a:r>
              <a:rPr lang="en-CA" dirty="0"/>
              <a:t> or call 317-298-1200, </a:t>
            </a:r>
            <a:r>
              <a:rPr lang="en-CA" dirty="0" err="1"/>
              <a:t>ext</a:t>
            </a:r>
            <a:r>
              <a:rPr lang="en-CA" dirty="0"/>
              <a:t> 4015</a:t>
            </a:r>
          </a:p>
          <a:p>
            <a:pPr marL="0" indent="0">
              <a:buNone/>
            </a:pPr>
            <a:r>
              <a:rPr lang="en-CA" sz="2000" i="1" dirty="0"/>
              <a:t>CBP holds </a:t>
            </a:r>
            <a:r>
              <a:rPr lang="en-CA" sz="2000" b="1" i="1" dirty="0"/>
              <a:t>user readiness support calls</a:t>
            </a:r>
            <a:r>
              <a:rPr lang="en-CA" sz="2000" i="1" dirty="0"/>
              <a:t> to help trade participants prepare.</a:t>
            </a:r>
          </a:p>
          <a:p>
            <a:pPr marL="0" indent="0">
              <a:buNone/>
            </a:pPr>
            <a:endParaRPr lang="en-CA" dirty="0"/>
          </a:p>
          <a:p>
            <a:endParaRPr lang="en-CA" dirty="0"/>
          </a:p>
        </p:txBody>
      </p:sp>
    </p:spTree>
    <p:extLst>
      <p:ext uri="{BB962C8B-B14F-4D97-AF65-F5344CB8AC3E}">
        <p14:creationId xmlns:p14="http://schemas.microsoft.com/office/powerpoint/2010/main" val="195074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A171-B9CE-A54A-DFBC-30148CA40745}"/>
              </a:ext>
            </a:extLst>
          </p:cNvPr>
          <p:cNvSpPr>
            <a:spLocks noGrp="1"/>
          </p:cNvSpPr>
          <p:nvPr>
            <p:ph type="title"/>
          </p:nvPr>
        </p:nvSpPr>
        <p:spPr/>
        <p:txBody>
          <a:bodyPr/>
          <a:lstStyle/>
          <a:p>
            <a:r>
              <a:rPr lang="en-CA" dirty="0"/>
              <a:t>ACE Account &amp; ACH Refund</a:t>
            </a:r>
          </a:p>
        </p:txBody>
      </p:sp>
      <p:sp>
        <p:nvSpPr>
          <p:cNvPr id="3" name="TextBox 2">
            <a:extLst>
              <a:ext uri="{FF2B5EF4-FFF2-40B4-BE49-F238E27FC236}">
                <a16:creationId xmlns:a16="http://schemas.microsoft.com/office/drawing/2014/main" id="{7DA4A1DE-7B64-7F58-8688-B19BE2882269}"/>
              </a:ext>
            </a:extLst>
          </p:cNvPr>
          <p:cNvSpPr txBox="1"/>
          <p:nvPr/>
        </p:nvSpPr>
        <p:spPr>
          <a:xfrm>
            <a:off x="1482436" y="2041007"/>
            <a:ext cx="8960973" cy="4616648"/>
          </a:xfrm>
          <a:prstGeom prst="rect">
            <a:avLst/>
          </a:prstGeom>
          <a:noFill/>
        </p:spPr>
        <p:txBody>
          <a:bodyPr wrap="square" rtlCol="0">
            <a:spAutoFit/>
          </a:bodyPr>
          <a:lstStyle/>
          <a:p>
            <a:r>
              <a:rPr lang="en-CA" dirty="0"/>
              <a:t>Relevant to all Trade Account Owners with an associated importer account, </a:t>
            </a:r>
            <a:r>
              <a:rPr lang="en-CA" b="1" dirty="0"/>
              <a:t>effective February 6, 2026, CBP will issue all refunds electronically via Automated Clearing House (ACH) with limited exceptions.</a:t>
            </a:r>
          </a:p>
          <a:p>
            <a:endParaRPr lang="en-CA" dirty="0"/>
          </a:p>
          <a:p>
            <a:r>
              <a:rPr lang="en-CA" dirty="0"/>
              <a:t>The Automated Commercial Environment (ACE) Portal has been updated to enable electronic refund enrollment, allowing authorized trade users to submit US banking information online and receive funds electronically via ACH. </a:t>
            </a:r>
          </a:p>
          <a:p>
            <a:endParaRPr lang="en-CA" dirty="0"/>
          </a:p>
          <a:p>
            <a:r>
              <a:rPr lang="en-CA" dirty="0"/>
              <a:t>With an importer sub-account view, ACE Portal Trade Account Owners (TAOs) will have access to the ACH Refund Authorization tab to view, add, and update US banking information necessary for the CBP to issue electronic funds via ACH. This update replaces the manual ACH Refund Enrollment form.</a:t>
            </a:r>
          </a:p>
          <a:p>
            <a:endParaRPr lang="en-CA" dirty="0"/>
          </a:p>
          <a:p>
            <a:r>
              <a:rPr lang="en-CA" sz="2000" b="1" i="1" dirty="0"/>
              <a:t>The transition to electronic-only refunds is expected to begin on February 6, 2026, with limited exceptions.  All importers are encouraged to set-up their account as soon as possible. </a:t>
            </a:r>
          </a:p>
        </p:txBody>
      </p:sp>
    </p:spTree>
    <p:extLst>
      <p:ext uri="{BB962C8B-B14F-4D97-AF65-F5344CB8AC3E}">
        <p14:creationId xmlns:p14="http://schemas.microsoft.com/office/powerpoint/2010/main" val="317550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4D8E-73B5-8A13-2E8F-4F9E841BD581}"/>
              </a:ext>
            </a:extLst>
          </p:cNvPr>
          <p:cNvSpPr>
            <a:spLocks noGrp="1"/>
          </p:cNvSpPr>
          <p:nvPr>
            <p:ph type="title"/>
          </p:nvPr>
        </p:nvSpPr>
        <p:spPr/>
        <p:txBody>
          <a:bodyPr/>
          <a:lstStyle/>
          <a:p>
            <a:r>
              <a:rPr lang="en-CA" b="1" dirty="0"/>
              <a:t>What is ACE</a:t>
            </a:r>
          </a:p>
        </p:txBody>
      </p:sp>
      <p:sp>
        <p:nvSpPr>
          <p:cNvPr id="3" name="Content Placeholder 2">
            <a:extLst>
              <a:ext uri="{FF2B5EF4-FFF2-40B4-BE49-F238E27FC236}">
                <a16:creationId xmlns:a16="http://schemas.microsoft.com/office/drawing/2014/main" id="{AFF3FBF4-6392-AEBE-F8B6-766604EBC1F1}"/>
              </a:ext>
            </a:extLst>
          </p:cNvPr>
          <p:cNvSpPr>
            <a:spLocks noGrp="1"/>
          </p:cNvSpPr>
          <p:nvPr>
            <p:ph idx="1"/>
          </p:nvPr>
        </p:nvSpPr>
        <p:spPr/>
        <p:txBody>
          <a:bodyPr>
            <a:noAutofit/>
          </a:bodyPr>
          <a:lstStyle/>
          <a:p>
            <a:r>
              <a:rPr lang="en-CA" sz="2600" dirty="0"/>
              <a:t>The Automated Commercial Environment Secure Data Portal</a:t>
            </a:r>
          </a:p>
          <a:p>
            <a:r>
              <a:rPr lang="en-CA" sz="2600" dirty="0"/>
              <a:t>Importers use ACE to keep track of their entries, especially if they use multiple brokers</a:t>
            </a:r>
          </a:p>
          <a:p>
            <a:r>
              <a:rPr lang="en-CA" sz="2600" dirty="0"/>
              <a:t>All Brokers use ACE to process entries; most brokers use a 3</a:t>
            </a:r>
            <a:r>
              <a:rPr lang="en-CA" sz="2600" baseline="30000" dirty="0"/>
              <a:t>rd-</a:t>
            </a:r>
            <a:r>
              <a:rPr lang="en-CA" sz="2600" dirty="0"/>
              <a:t>party APP to interface</a:t>
            </a:r>
          </a:p>
          <a:p>
            <a:r>
              <a:rPr lang="en-CA" sz="2600" dirty="0"/>
              <a:t>Examples of the reports that can be generated by the ACE system:</a:t>
            </a:r>
          </a:p>
          <a:p>
            <a:pPr lvl="1"/>
            <a:r>
              <a:rPr lang="en-CA" sz="2600" dirty="0"/>
              <a:t>Duties paid per port</a:t>
            </a:r>
          </a:p>
          <a:p>
            <a:pPr lvl="1"/>
            <a:r>
              <a:rPr lang="en-CA" sz="2600" dirty="0"/>
              <a:t>Number of exams</a:t>
            </a:r>
          </a:p>
          <a:p>
            <a:pPr lvl="1"/>
            <a:r>
              <a:rPr lang="en-CA" sz="2600" dirty="0"/>
              <a:t>Liquidations</a:t>
            </a:r>
          </a:p>
          <a:p>
            <a:pPr marL="0" indent="0">
              <a:buNone/>
            </a:pPr>
            <a:endParaRPr lang="en-CA" sz="2600" dirty="0"/>
          </a:p>
        </p:txBody>
      </p:sp>
    </p:spTree>
    <p:extLst>
      <p:ext uri="{BB962C8B-B14F-4D97-AF65-F5344CB8AC3E}">
        <p14:creationId xmlns:p14="http://schemas.microsoft.com/office/powerpoint/2010/main" val="281900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BDFAA-054D-8C6A-494A-340C5F6E4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997B8-F67E-401E-6E30-E341FC96ACF6}"/>
              </a:ext>
            </a:extLst>
          </p:cNvPr>
          <p:cNvSpPr>
            <a:spLocks noGrp="1"/>
          </p:cNvSpPr>
          <p:nvPr>
            <p:ph type="title"/>
          </p:nvPr>
        </p:nvSpPr>
        <p:spPr/>
        <p:txBody>
          <a:bodyPr/>
          <a:lstStyle/>
          <a:p>
            <a:r>
              <a:rPr lang="en-CA" b="1" dirty="0"/>
              <a:t>What is an ACH Refund</a:t>
            </a:r>
          </a:p>
        </p:txBody>
      </p:sp>
      <p:sp>
        <p:nvSpPr>
          <p:cNvPr id="3" name="Content Placeholder 2">
            <a:extLst>
              <a:ext uri="{FF2B5EF4-FFF2-40B4-BE49-F238E27FC236}">
                <a16:creationId xmlns:a16="http://schemas.microsoft.com/office/drawing/2014/main" id="{D4BF5000-F271-236E-B46F-F5659A62FA8D}"/>
              </a:ext>
            </a:extLst>
          </p:cNvPr>
          <p:cNvSpPr>
            <a:spLocks noGrp="1"/>
          </p:cNvSpPr>
          <p:nvPr>
            <p:ph idx="1"/>
          </p:nvPr>
        </p:nvSpPr>
        <p:spPr/>
        <p:txBody>
          <a:bodyPr>
            <a:normAutofit fontScale="92500" lnSpcReduction="10000"/>
          </a:bodyPr>
          <a:lstStyle/>
          <a:p>
            <a:r>
              <a:rPr lang="en-CA" dirty="0"/>
              <a:t>To gain efficiencies, the CBP directs deposits refunds into Importers’ bank accounts rather than issuing physical checks</a:t>
            </a:r>
          </a:p>
          <a:p>
            <a:r>
              <a:rPr lang="en-CA" dirty="0"/>
              <a:t>If refunds are owed, Importers </a:t>
            </a:r>
            <a:r>
              <a:rPr lang="en-CA" i="1" dirty="0"/>
              <a:t>are required </a:t>
            </a:r>
            <a:r>
              <a:rPr lang="en-CA" dirty="0"/>
              <a:t>to register for an ACE account to receive monies</a:t>
            </a:r>
          </a:p>
          <a:p>
            <a:r>
              <a:rPr lang="en-CA" dirty="0"/>
              <a:t>The Automated Clearing House (ACH) Refund was recently added to ACE; it’s separate from the “ACH </a:t>
            </a:r>
            <a:r>
              <a:rPr lang="en-CA" dirty="0" err="1"/>
              <a:t>Debit”payment</a:t>
            </a:r>
            <a:r>
              <a:rPr lang="en-CA" dirty="0"/>
              <a:t> system</a:t>
            </a:r>
          </a:p>
          <a:p>
            <a:r>
              <a:rPr lang="en-CA" dirty="0"/>
              <a:t>There are no charges for an ACE account</a:t>
            </a:r>
          </a:p>
          <a:p>
            <a:r>
              <a:rPr lang="en-CA" dirty="0"/>
              <a:t>Government may use this system for IEEPA refunds, should there be a decision to do so</a:t>
            </a:r>
          </a:p>
          <a:p>
            <a:endParaRPr lang="en-CA" dirty="0"/>
          </a:p>
        </p:txBody>
      </p:sp>
    </p:spTree>
    <p:extLst>
      <p:ext uri="{BB962C8B-B14F-4D97-AF65-F5344CB8AC3E}">
        <p14:creationId xmlns:p14="http://schemas.microsoft.com/office/powerpoint/2010/main" val="387616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1D14-3FF9-6F16-40E0-6990B9429217}"/>
              </a:ext>
            </a:extLst>
          </p:cNvPr>
          <p:cNvSpPr>
            <a:spLocks noGrp="1"/>
          </p:cNvSpPr>
          <p:nvPr>
            <p:ph type="title"/>
          </p:nvPr>
        </p:nvSpPr>
        <p:spPr/>
        <p:txBody>
          <a:bodyPr/>
          <a:lstStyle/>
          <a:p>
            <a:r>
              <a:rPr lang="en-CA" b="1" dirty="0"/>
              <a:t>What you need</a:t>
            </a:r>
          </a:p>
        </p:txBody>
      </p:sp>
      <p:sp>
        <p:nvSpPr>
          <p:cNvPr id="3" name="Content Placeholder 2">
            <a:extLst>
              <a:ext uri="{FF2B5EF4-FFF2-40B4-BE49-F238E27FC236}">
                <a16:creationId xmlns:a16="http://schemas.microsoft.com/office/drawing/2014/main" id="{4B535CED-4210-B2BC-CEE2-4430F31EE454}"/>
              </a:ext>
            </a:extLst>
          </p:cNvPr>
          <p:cNvSpPr>
            <a:spLocks noGrp="1"/>
          </p:cNvSpPr>
          <p:nvPr>
            <p:ph idx="1"/>
          </p:nvPr>
        </p:nvSpPr>
        <p:spPr>
          <a:xfrm>
            <a:off x="1482435" y="2398713"/>
            <a:ext cx="10185823" cy="3778250"/>
          </a:xfrm>
        </p:spPr>
        <p:txBody>
          <a:bodyPr>
            <a:noAutofit/>
          </a:bodyPr>
          <a:lstStyle/>
          <a:p>
            <a:r>
              <a:rPr lang="en-CA" sz="2600" dirty="0"/>
              <a:t>A copy of the company information as it exists in the CBP system</a:t>
            </a:r>
          </a:p>
          <a:p>
            <a:pPr lvl="1"/>
            <a:r>
              <a:rPr lang="en-CA" sz="2600" dirty="0"/>
              <a:t>Referred to as a “5106” or “Bond Query”, you can obtain this from PMK</a:t>
            </a:r>
          </a:p>
          <a:p>
            <a:r>
              <a:rPr lang="en-CA" sz="2600" dirty="0"/>
              <a:t>Ensure all information is up to date – particularly the email address of the person responsible for the ACE Account</a:t>
            </a:r>
          </a:p>
          <a:p>
            <a:r>
              <a:rPr lang="en-CA" sz="2600" dirty="0"/>
              <a:t>Share this updated information with PMK and any other Brokers you may have</a:t>
            </a:r>
          </a:p>
          <a:p>
            <a:r>
              <a:rPr lang="en-CA" sz="2600" dirty="0"/>
              <a:t>Follow the guide linked here:</a:t>
            </a:r>
          </a:p>
          <a:p>
            <a:pPr lvl="1"/>
            <a:r>
              <a:rPr lang="en-CA" sz="2600" dirty="0">
                <a:hlinkClick r:id="rId2"/>
              </a:rPr>
              <a:t>ACE Portal - ACH Bank Information for Electronic Refunds</a:t>
            </a:r>
            <a:endParaRPr lang="en-CA" sz="2600" dirty="0"/>
          </a:p>
        </p:txBody>
      </p:sp>
    </p:spTree>
    <p:extLst>
      <p:ext uri="{BB962C8B-B14F-4D97-AF65-F5344CB8AC3E}">
        <p14:creationId xmlns:p14="http://schemas.microsoft.com/office/powerpoint/2010/main" val="233617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41DB-D6D1-06B4-8197-F81F3E1B4C24}"/>
              </a:ext>
            </a:extLst>
          </p:cNvPr>
          <p:cNvSpPr>
            <a:spLocks noGrp="1"/>
          </p:cNvSpPr>
          <p:nvPr>
            <p:ph type="title"/>
          </p:nvPr>
        </p:nvSpPr>
        <p:spPr/>
        <p:txBody>
          <a:bodyPr/>
          <a:lstStyle/>
          <a:p>
            <a:r>
              <a:rPr lang="en-CA" b="1" dirty="0"/>
              <a:t>Add PMK International</a:t>
            </a:r>
          </a:p>
        </p:txBody>
      </p:sp>
      <p:sp>
        <p:nvSpPr>
          <p:cNvPr id="3" name="Content Placeholder 2">
            <a:extLst>
              <a:ext uri="{FF2B5EF4-FFF2-40B4-BE49-F238E27FC236}">
                <a16:creationId xmlns:a16="http://schemas.microsoft.com/office/drawing/2014/main" id="{21CAE80E-A94B-E5B1-80FA-0D1F31B2E2E4}"/>
              </a:ext>
            </a:extLst>
          </p:cNvPr>
          <p:cNvSpPr>
            <a:spLocks noGrp="1"/>
          </p:cNvSpPr>
          <p:nvPr>
            <p:ph idx="1"/>
          </p:nvPr>
        </p:nvSpPr>
        <p:spPr/>
        <p:txBody>
          <a:bodyPr>
            <a:normAutofit fontScale="92500" lnSpcReduction="20000"/>
          </a:bodyPr>
          <a:lstStyle/>
          <a:p>
            <a:r>
              <a:rPr lang="en-CA" dirty="0"/>
              <a:t>Once registered and approved, add PMK International to “Notify Party”</a:t>
            </a:r>
          </a:p>
          <a:p>
            <a:r>
              <a:rPr lang="en-CA" dirty="0"/>
              <a:t>Select “Notify Parties” in horizontal navigation bar</a:t>
            </a:r>
          </a:p>
          <a:p>
            <a:r>
              <a:rPr lang="en-CA" dirty="0"/>
              <a:t>Under Notification Type, select “Bills, Refunds, and Notices of Liquidation” or “Bills and Notices” in the drop-down list (as relevant)</a:t>
            </a:r>
          </a:p>
          <a:p>
            <a:r>
              <a:rPr lang="en-CA" dirty="0"/>
              <a:t>Contact </a:t>
            </a:r>
            <a:r>
              <a:rPr lang="en-CA" dirty="0" err="1"/>
              <a:t>accounting@pmkintl.com</a:t>
            </a:r>
            <a:r>
              <a:rPr lang="en-CA" dirty="0"/>
              <a:t> to request the PMK Employer identification Number (EIN) , then enter it under “Notify Party IR#”</a:t>
            </a:r>
          </a:p>
          <a:p>
            <a:r>
              <a:rPr lang="en-CA" dirty="0"/>
              <a:t>You will get a message saying “Importer Successfully Added PMK as a Notify Party”</a:t>
            </a:r>
          </a:p>
        </p:txBody>
      </p:sp>
    </p:spTree>
    <p:extLst>
      <p:ext uri="{BB962C8B-B14F-4D97-AF65-F5344CB8AC3E}">
        <p14:creationId xmlns:p14="http://schemas.microsoft.com/office/powerpoint/2010/main" val="110076014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A86D-EEEA-BC8F-DDA4-C7AA11BE41A8}"/>
              </a:ext>
            </a:extLst>
          </p:cNvPr>
          <p:cNvSpPr>
            <a:spLocks noGrp="1"/>
          </p:cNvSpPr>
          <p:nvPr>
            <p:ph type="title"/>
          </p:nvPr>
        </p:nvSpPr>
        <p:spPr/>
        <p:txBody>
          <a:bodyPr/>
          <a:lstStyle/>
          <a:p>
            <a:r>
              <a:rPr lang="en-CA" b="1" dirty="0"/>
              <a:t>How to Manage Sign-up Errors</a:t>
            </a:r>
          </a:p>
        </p:txBody>
      </p:sp>
      <p:sp>
        <p:nvSpPr>
          <p:cNvPr id="3" name="Content Placeholder 2">
            <a:extLst>
              <a:ext uri="{FF2B5EF4-FFF2-40B4-BE49-F238E27FC236}">
                <a16:creationId xmlns:a16="http://schemas.microsoft.com/office/drawing/2014/main" id="{25148971-F357-E918-3896-35EBE41BA572}"/>
              </a:ext>
            </a:extLst>
          </p:cNvPr>
          <p:cNvSpPr>
            <a:spLocks noGrp="1"/>
          </p:cNvSpPr>
          <p:nvPr>
            <p:ph idx="1"/>
          </p:nvPr>
        </p:nvSpPr>
        <p:spPr/>
        <p:txBody>
          <a:bodyPr>
            <a:normAutofit/>
          </a:bodyPr>
          <a:lstStyle/>
          <a:p>
            <a:r>
              <a:rPr lang="en-CA" sz="1600" dirty="0"/>
              <a:t>If you receive an error message saying “Invalid Request”, ensure you’ve entered the company name and importer record number (IR#) exactly as they appear on the 5106 or Bond Query, then check that you’ve entered a valid business email address</a:t>
            </a:r>
          </a:p>
          <a:p>
            <a:r>
              <a:rPr lang="en-CA" sz="1600" dirty="0"/>
              <a:t>If those are correct, contact PMK for assistance. We will go through the screens together in MS Teams or Zoom (necessary as Broker View is not the same as the Importer View)</a:t>
            </a:r>
          </a:p>
          <a:p>
            <a:r>
              <a:rPr lang="en-CA" sz="1600" dirty="0"/>
              <a:t>If you get an error message stating “EIN Provided is already in use”, someone in your organization, possibly a previous employee, had already registered your company for an ACE account. You will need to ask withing your organization who may have done this, find out who the “Trade Account Owner” is, or send a help request to CBP ACE to change the contact information for the Trade Account Owner ( TAO)</a:t>
            </a:r>
          </a:p>
          <a:p>
            <a:endParaRPr lang="en-CA" sz="1600" dirty="0"/>
          </a:p>
        </p:txBody>
      </p:sp>
      <p:pic>
        <p:nvPicPr>
          <p:cNvPr id="5" name="Picture 4">
            <a:extLst>
              <a:ext uri="{FF2B5EF4-FFF2-40B4-BE49-F238E27FC236}">
                <a16:creationId xmlns:a16="http://schemas.microsoft.com/office/drawing/2014/main" id="{AE2C1677-7844-960B-8A58-A70027F4676F}"/>
              </a:ext>
            </a:extLst>
          </p:cNvPr>
          <p:cNvPicPr>
            <a:picLocks noChangeAspect="1"/>
          </p:cNvPicPr>
          <p:nvPr/>
        </p:nvPicPr>
        <p:blipFill>
          <a:blip r:embed="rId2"/>
          <a:srcRect r="2136" b="56835"/>
          <a:stretch>
            <a:fillRect/>
          </a:stretch>
        </p:blipFill>
        <p:spPr>
          <a:xfrm>
            <a:off x="2905641" y="4870916"/>
            <a:ext cx="6583580" cy="1122657"/>
          </a:xfrm>
          <a:prstGeom prst="rect">
            <a:avLst/>
          </a:prstGeom>
        </p:spPr>
      </p:pic>
    </p:spTree>
    <p:extLst>
      <p:ext uri="{BB962C8B-B14F-4D97-AF65-F5344CB8AC3E}">
        <p14:creationId xmlns:p14="http://schemas.microsoft.com/office/powerpoint/2010/main" val="232016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CCCB3-8030-E048-A6B7-3D9F0EC687AB}"/>
            </a:ext>
          </a:extLst>
        </p:cNvPr>
        <p:cNvGrpSpPr/>
        <p:nvPr/>
      </p:nvGrpSpPr>
      <p:grpSpPr>
        <a:xfrm>
          <a:off x="0" y="0"/>
          <a:ext cx="0" cy="0"/>
          <a:chOff x="0" y="0"/>
          <a:chExt cx="0" cy="0"/>
        </a:xfrm>
      </p:grpSpPr>
      <p:pic>
        <p:nvPicPr>
          <p:cNvPr id="9" name="Picture 8" descr="A close-up of a login&#10;&#10;AI-generated content may be incorrect.">
            <a:extLst>
              <a:ext uri="{FF2B5EF4-FFF2-40B4-BE49-F238E27FC236}">
                <a16:creationId xmlns:a16="http://schemas.microsoft.com/office/drawing/2014/main" id="{54285143-426E-D5FA-9E59-F0204B190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99" y="1963853"/>
            <a:ext cx="10596869" cy="2930294"/>
          </a:xfrm>
          <a:prstGeom prst="rect">
            <a:avLst/>
          </a:prstGeom>
        </p:spPr>
      </p:pic>
    </p:spTree>
    <p:extLst>
      <p:ext uri="{BB962C8B-B14F-4D97-AF65-F5344CB8AC3E}">
        <p14:creationId xmlns:p14="http://schemas.microsoft.com/office/powerpoint/2010/main" val="58015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3A50E-EDC6-9B68-E49A-C15B9CAA9EB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390B03E-AB59-5B3B-838D-26E454A17B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8834" y="1215566"/>
            <a:ext cx="9949912" cy="5240079"/>
          </a:xfrm>
          <a:prstGeom prst="rect">
            <a:avLst/>
          </a:prstGeom>
        </p:spPr>
      </p:pic>
      <p:sp>
        <p:nvSpPr>
          <p:cNvPr id="2" name="TextBox 1">
            <a:extLst>
              <a:ext uri="{FF2B5EF4-FFF2-40B4-BE49-F238E27FC236}">
                <a16:creationId xmlns:a16="http://schemas.microsoft.com/office/drawing/2014/main" id="{B6E3D728-6579-C74D-A685-E966804232A8}"/>
              </a:ext>
            </a:extLst>
          </p:cNvPr>
          <p:cNvSpPr txBox="1"/>
          <p:nvPr/>
        </p:nvSpPr>
        <p:spPr>
          <a:xfrm>
            <a:off x="6356133" y="518533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contact PMK for EIN</a:t>
            </a:r>
          </a:p>
        </p:txBody>
      </p:sp>
    </p:spTree>
    <p:extLst>
      <p:ext uri="{BB962C8B-B14F-4D97-AF65-F5344CB8AC3E}">
        <p14:creationId xmlns:p14="http://schemas.microsoft.com/office/powerpoint/2010/main" val="13984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1608</TotalTime>
  <Words>787</Words>
  <Application>Microsoft Macintosh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 ACE Account &amp; ACH Refund </vt:lpstr>
      <vt:lpstr>ACE Account &amp; ACH Refund</vt:lpstr>
      <vt:lpstr>What is ACE</vt:lpstr>
      <vt:lpstr>What is an ACH Refund</vt:lpstr>
      <vt:lpstr>What you need</vt:lpstr>
      <vt:lpstr>Add PMK International</vt:lpstr>
      <vt:lpstr>How to Manage Sign-up Errors</vt:lpstr>
      <vt:lpstr>PowerPoint Presentation</vt:lpstr>
      <vt:lpstr>PowerPoint Presentation</vt:lpstr>
      <vt:lpstr>PowerPoint Presentation</vt:lpstr>
      <vt:lpstr>Share Knowledge</vt:lpstr>
      <vt:lpstr>Resources &amp;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Sauve</dc:creator>
  <cp:lastModifiedBy>Greg Wold</cp:lastModifiedBy>
  <cp:revision>10</cp:revision>
  <dcterms:created xsi:type="dcterms:W3CDTF">2026-01-27T22:09:38Z</dcterms:created>
  <dcterms:modified xsi:type="dcterms:W3CDTF">2026-02-11T20:44:19Z</dcterms:modified>
</cp:coreProperties>
</file>